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13716000" cx="2438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cEBruNdGVknJRGHG2R5+jvlNz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customschemas.google.com/relationships/presentationmetadata" Target="metadata"/><Relationship Id="rId27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idx="1" type="body"/>
          </p:nvPr>
        </p:nvSpPr>
        <p:spPr>
          <a:xfrm>
            <a:off x="1206500" y="12268782"/>
            <a:ext cx="21971000" cy="6604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defRPr sz="3300">
                <a:latin typeface="Arial"/>
                <a:ea typeface="Arial"/>
                <a:cs typeface="Arial"/>
                <a:sym typeface="Arial"/>
              </a:defRPr>
            </a:lvl1pPr>
            <a:lvl2pPr indent="-438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  <a:defRPr sz="3300">
                <a:latin typeface="Arial"/>
                <a:ea typeface="Arial"/>
                <a:cs typeface="Arial"/>
                <a:sym typeface="Arial"/>
              </a:defRPr>
            </a:lvl2pPr>
            <a:lvl3pPr indent="-438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  <a:defRPr sz="3300">
                <a:latin typeface="Arial"/>
                <a:ea typeface="Arial"/>
                <a:cs typeface="Arial"/>
                <a:sym typeface="Arial"/>
              </a:defRPr>
            </a:lvl3pPr>
            <a:lvl4pPr indent="-438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  <a:defRPr sz="3300">
                <a:latin typeface="Arial"/>
                <a:ea typeface="Arial"/>
                <a:cs typeface="Arial"/>
                <a:sym typeface="Arial"/>
              </a:defRPr>
            </a:lvl4pPr>
            <a:lvl5pPr indent="-438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  <a:defRPr sz="33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" name="Google Shape;11;p21"/>
          <p:cNvSpPr txBox="1"/>
          <p:nvPr>
            <p:ph idx="2" type="body"/>
          </p:nvPr>
        </p:nvSpPr>
        <p:spPr>
          <a:xfrm>
            <a:off x="1206500" y="7357839"/>
            <a:ext cx="21971000" cy="200660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1"/>
          <p:cNvSpPr txBox="1"/>
          <p:nvPr>
            <p:ph type="title"/>
          </p:nvPr>
        </p:nvSpPr>
        <p:spPr>
          <a:xfrm>
            <a:off x="1206500" y="2621719"/>
            <a:ext cx="21971000" cy="464820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1206500" y="3906899"/>
            <a:ext cx="21971005" cy="4648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" type="body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577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577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577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577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idx="1" type="body"/>
          </p:nvPr>
        </p:nvSpPr>
        <p:spPr>
          <a:xfrm>
            <a:off x="1206500" y="4191644"/>
            <a:ext cx="21971000" cy="4089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 txBox="1"/>
          <p:nvPr>
            <p:ph idx="1" type="body"/>
          </p:nvPr>
        </p:nvSpPr>
        <p:spPr>
          <a:xfrm>
            <a:off x="1206500" y="1207360"/>
            <a:ext cx="21971000" cy="735145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0"/>
              <a:buFont typeface="Arial"/>
              <a:buNone/>
              <a:defRPr sz="35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2" type="body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idx="1" type="body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300"/>
              <a:buFont typeface="Arial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2" type="body"/>
          </p:nvPr>
        </p:nvSpPr>
        <p:spPr>
          <a:xfrm>
            <a:off x="5456256" y="9559997"/>
            <a:ext cx="13471488" cy="69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/>
          <p:nvPr>
            <p:ph idx="2" type="pic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5"/>
          <p:cNvSpPr/>
          <p:nvPr>
            <p:ph idx="3" type="pic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5"/>
          <p:cNvSpPr/>
          <p:nvPr>
            <p:ph idx="4" type="pic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5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6"/>
          <p:cNvSpPr/>
          <p:nvPr>
            <p:ph idx="2" type="pic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/>
          <p:nvPr>
            <p:ph idx="2" type="pic"/>
          </p:nvPr>
        </p:nvSpPr>
        <p:spPr>
          <a:xfrm>
            <a:off x="8140700" y="0"/>
            <a:ext cx="20574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22"/>
          <p:cNvSpPr txBox="1"/>
          <p:nvPr>
            <p:ph type="title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idx="1" type="body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577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577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577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577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2" type="body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sz="5000"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1206500" y="4260641"/>
            <a:ext cx="21971000" cy="82560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577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577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577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577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2" type="body"/>
          </p:nvPr>
        </p:nvSpPr>
        <p:spPr>
          <a:xfrm>
            <a:off x="1206500" y="4260641"/>
            <a:ext cx="21971000" cy="82560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bg>
      <p:bgPr>
        <a:solidFill>
          <a:srgbClr val="00000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/>
          <p:nvPr>
            <p:ph idx="2" type="pic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26"/>
          <p:cNvSpPr txBox="1"/>
          <p:nvPr>
            <p:ph idx="1" type="body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defRPr sz="3300">
                <a:latin typeface="Arial"/>
                <a:ea typeface="Arial"/>
                <a:cs typeface="Arial"/>
                <a:sym typeface="Arial"/>
              </a:defRPr>
            </a:lvl1pPr>
            <a:lvl2pPr indent="-438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  <a:defRPr sz="3300">
                <a:latin typeface="Arial"/>
                <a:ea typeface="Arial"/>
                <a:cs typeface="Arial"/>
                <a:sym typeface="Arial"/>
              </a:defRPr>
            </a:lvl2pPr>
            <a:lvl3pPr indent="-438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  <a:defRPr sz="3300">
                <a:latin typeface="Arial"/>
                <a:ea typeface="Arial"/>
                <a:cs typeface="Arial"/>
                <a:sym typeface="Arial"/>
              </a:defRPr>
            </a:lvl3pPr>
            <a:lvl4pPr indent="-438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  <a:defRPr sz="3300">
                <a:latin typeface="Arial"/>
                <a:ea typeface="Arial"/>
                <a:cs typeface="Arial"/>
                <a:sym typeface="Arial"/>
              </a:defRPr>
            </a:lvl4pPr>
            <a:lvl5pPr indent="-438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  <a:defRPr sz="33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3" type="body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type="title"/>
          </p:nvPr>
        </p:nvSpPr>
        <p:spPr>
          <a:xfrm>
            <a:off x="1206500" y="2611945"/>
            <a:ext cx="21971000" cy="464820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577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577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577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577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/>
          <p:nvPr>
            <p:ph idx="2" type="pic"/>
          </p:nvPr>
        </p:nvSpPr>
        <p:spPr>
          <a:xfrm>
            <a:off x="8140700" y="0"/>
            <a:ext cx="20574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7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3" type="body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Small">
  <p:cSld name="Title, Bullets &amp; Live Video Small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idx="1" type="body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577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577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577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577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2" type="body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Large">
  <p:cSld name="Title, Bullets &amp; Live Video Larg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idx="1" type="body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latin typeface="Arial"/>
                <a:ea typeface="Arial"/>
                <a:cs typeface="Arial"/>
                <a:sym typeface="Arial"/>
              </a:defRPr>
            </a:lvl1pPr>
            <a:lvl2pPr indent="-577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2pPr>
            <a:lvl3pPr indent="-577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3pPr>
            <a:lvl4pPr indent="-577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4pPr>
            <a:lvl5pPr indent="-577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Char char="•"/>
              <a:defRPr sz="5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2" type="body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idx="1" type="body"/>
          </p:nvPr>
        </p:nvSpPr>
        <p:spPr>
          <a:xfrm>
            <a:off x="1206500" y="4260641"/>
            <a:ext cx="21971000" cy="82560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82600" lvl="0" marL="4572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82600" lvl="5" marL="27432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82600" lvl="6" marL="32004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82600" lvl="7" marL="36576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82600" lvl="8" marL="411480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type="title"/>
          </p:nvPr>
        </p:nvSpPr>
        <p:spPr>
          <a:xfrm>
            <a:off x="3653366" y="2743200"/>
            <a:ext cx="19507201" cy="151744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23558499" y="12458700"/>
            <a:ext cx="388621" cy="42926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title"/>
          </p:nvPr>
        </p:nvSpPr>
        <p:spPr>
          <a:xfrm>
            <a:off x="1188666" y="5364919"/>
            <a:ext cx="21971000" cy="464820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457200" lvl="1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 typeface="Arial"/>
              <a:buNone/>
            </a:pPr>
            <a:br>
              <a:rPr lang="es-ES"/>
            </a:br>
            <a:br>
              <a:rPr lang="es-ES"/>
            </a:br>
            <a:br>
              <a:rPr lang="es-ES"/>
            </a:br>
            <a:br>
              <a:rPr lang="es-ES"/>
            </a:br>
            <a:br>
              <a:rPr lang="es-ES"/>
            </a:br>
            <a:r>
              <a:rPr lang="es-ES"/>
              <a:t>BBDD RELACIONAL</a:t>
            </a:r>
            <a:br>
              <a:rPr lang="es-ES"/>
            </a:br>
            <a:r>
              <a:rPr lang="es-ES" sz="3300"/>
              <a:t>PROYECTO  CONJUNTO FS – DS</a:t>
            </a:r>
            <a:br>
              <a:rPr lang="es-ES"/>
            </a:b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188665" y="9818941"/>
            <a:ext cx="22267683" cy="2410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Fernan Burgos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Mercedes Cuesta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Jerome Juan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Gilberto Figueira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Pedro López                                                                                                                                                                                                                    JULIO 2025                                                                                               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PROMOCIÓN</a:t>
            </a:r>
            <a:endParaRPr/>
          </a:p>
        </p:txBody>
      </p:sp>
      <p:sp>
        <p:nvSpPr>
          <p:cNvPr id="144" name="Google Shape;144;p10"/>
          <p:cNvSpPr txBox="1"/>
          <p:nvPr/>
        </p:nvSpPr>
        <p:spPr>
          <a:xfrm>
            <a:off x="3394212" y="4405424"/>
            <a:ext cx="16046727" cy="3513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ID_Promocion (PK): Identificador de la promoción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Mes: Mes de la promoción (sin año)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Fecha_inicio: Fecha estimada de inicio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CAMPUS</a:t>
            </a:r>
            <a:endParaRPr/>
          </a:p>
        </p:txBody>
      </p:sp>
      <p:sp>
        <p:nvSpPr>
          <p:cNvPr id="150" name="Google Shape;150;p11"/>
          <p:cNvSpPr txBox="1"/>
          <p:nvPr/>
        </p:nvSpPr>
        <p:spPr>
          <a:xfrm>
            <a:off x="3394212" y="4405424"/>
            <a:ext cx="16046727" cy="2172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ID_Campus (PK): Código del campus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Localidad: Ciudad o sede física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VERTICAL</a:t>
            </a:r>
            <a:endParaRPr/>
          </a:p>
        </p:txBody>
      </p:sp>
      <p:sp>
        <p:nvSpPr>
          <p:cNvPr id="156" name="Google Shape;156;p12"/>
          <p:cNvSpPr txBox="1"/>
          <p:nvPr/>
        </p:nvSpPr>
        <p:spPr>
          <a:xfrm>
            <a:off x="3394212" y="4405424"/>
            <a:ext cx="16046727" cy="2172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ID_Vertical (PK): Código de vertical (FS o DS)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Nombre Vertical: Nombre descriptivo de la vertical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/>
        </p:nvSpPr>
        <p:spPr>
          <a:xfrm>
            <a:off x="4605544" y="6196280"/>
            <a:ext cx="1517291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</a:pPr>
            <a:r>
              <a:rPr b="0" i="0" lang="es-ES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RELACIONES ENTRE TABLAS</a:t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7295321" y="1106557"/>
            <a:ext cx="10952921" cy="10952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/>
          <p:nvPr/>
        </p:nvSpPr>
        <p:spPr>
          <a:xfrm>
            <a:off x="7295321" y="1106557"/>
            <a:ext cx="10952921" cy="10952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4"/>
          <p:cNvSpPr txBox="1"/>
          <p:nvPr/>
        </p:nvSpPr>
        <p:spPr>
          <a:xfrm>
            <a:off x="3525077" y="737226"/>
            <a:ext cx="8368749" cy="13139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ALUMNO – CURSO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Un alumno pertenece a </a:t>
            </a: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solo curso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Muchos a Uno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N:1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(Muchos alumnos pueden estar en un curso)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CURSO – STAFF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Un curso tiene </a:t>
            </a: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uno o varios profesores (STAFF)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profesor puede estar en varios cursos.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Muchos a Muchos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N:M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CURSO – PROMOCIÓN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Un curso pertenece a una promoción.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Muchos a Uno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N:1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(Cada curso solo tiene una promoción, pero una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1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promoción puede tener muchos cursos)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CURSO – CAMPUS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Un curso se imparte en un campus.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Muchos a Uno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N:1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(Un curso tiene un campus, pero un campus puede tener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1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muchos cursos)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CURSO – VERTICAL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Cada curso pertenece a una vertical (Full Stack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Data Science).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Muchos a Uno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N:1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(Una vertical puede tener muchos cursos)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13172658" y="737226"/>
            <a:ext cx="8368800" cy="12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ALUMNO – NOTAS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Un alumno tiene una única fila de notas (una fila con múltiples columnas).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 (actual):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Uno a Uno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1:1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ALUMNO – PROYECTO (mediante tabla ALUMNO_PROYECTO)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Un alumno puede hacer varios proyectos.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proyecto puede estar hecho por varios alumnos (si se reusan).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Muchos a Muchos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N:M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PROYECTO – VERTICAL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Cada proyecto pertenece a una vertical (DS o FS).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Muchos a Uno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N:1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 STAFF – PROMOCIÓN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Cada profesor está asignado a una promoción.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Muchos a Uno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N:1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10. STAFF – CURSO</a:t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Relación: Cada profesor tiene un curso asignado en su fila.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Cardinalidad (según tu estructura):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Muchos a Uno</a:t>
            </a:r>
            <a: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N:1</a:t>
            </a:r>
            <a:br>
              <a:rPr b="0" i="0" lang="es-E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/>
          <p:nvPr/>
        </p:nvSpPr>
        <p:spPr>
          <a:xfrm>
            <a:off x="7295321" y="1106557"/>
            <a:ext cx="10952921" cy="10952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5" name="Google Shape;1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8817" y="1443639"/>
            <a:ext cx="17612140" cy="1091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/>
          <p:nvPr/>
        </p:nvSpPr>
        <p:spPr>
          <a:xfrm>
            <a:off x="7295321" y="1106557"/>
            <a:ext cx="10952921" cy="10952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643" y="1963462"/>
            <a:ext cx="22532416" cy="974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Casos de uso / Ejemplos prácticos</a:t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3394212" y="4405424"/>
            <a:ext cx="16046700" cy="6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0" i="0" lang="es-E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Listar todos los alumnos que estén en cursos del campus de Madrid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0" i="0" lang="es-E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Listar todos los cursos ordenados por fecha de promoción (más reciente primero)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0" i="0" lang="es-E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Listar el staff que trabaja de forma online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0" i="0" lang="es-E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Listar todos los proyectos de la vertical 'Data Science</a:t>
            </a:r>
            <a:endParaRPr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0" i="0" lang="es-E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Listar todos los alumnos con su curso, campus y promoción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LITIMACION / RETOS 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3394212" y="4405424"/>
            <a:ext cx="16046727" cy="901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Modalidad asociada al rol, no al curso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Actualmente, </a:t>
            </a:r>
            <a:r>
              <a:rPr b="1" i="0" lang="es-E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solo los profesores (TI) tienen modalidad</a:t>
            </a:r>
            <a:r>
              <a:rPr b="0" i="0" lang="es-E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(presencial u online), no los cursos.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No se distingue entre alumnos activos y egresados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hay campo para saber si un alumno ha terminado, se ha retirado,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/>
        </p:nvSpPr>
        <p:spPr>
          <a:xfrm>
            <a:off x="3612045" y="5558364"/>
            <a:ext cx="17159910" cy="4129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Helvetica Neue"/>
              <a:buNone/>
            </a:pPr>
            <a:r>
              <a:rPr b="1" i="0" lang="es-ES" sz="8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GRACIAS POR SU ATENCION </a:t>
            </a:r>
            <a:endParaRPr b="0" i="0" sz="8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rridor of an open-air concrete structure under a partly cloudy sky" id="92" name="Google Shape;92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617" r="21049" t="0"/>
          <a:stretch/>
        </p:blipFill>
        <p:spPr>
          <a:xfrm>
            <a:off x="12382500" y="0"/>
            <a:ext cx="12001500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>
            <p:ph type="title"/>
          </p:nvPr>
        </p:nvSpPr>
        <p:spPr>
          <a:xfrm>
            <a:off x="1544431" y="1194351"/>
            <a:ext cx="9779000" cy="250300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s-ES"/>
              <a:t>Objetivo de la Base de Datos: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505240" y="5025333"/>
            <a:ext cx="11156121" cy="5647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Helvetica Neue"/>
              <a:buChar char="-"/>
            </a:pPr>
            <a:r>
              <a:rPr b="0" i="0" lang="es-ES" sz="3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Gestionar de forma eficiente y estructurada la información académica del bootcamp, incluyendo datos de alumnos, cursos, proyectos, profesores y calificaciones, para facilitar el control académico, el seguimiento del desempeño estudiantil y la toma de decisiones administrativas (contrataciones, aperturas de nuevos centros, nuevas verticales…)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1206500" y="1450009"/>
            <a:ext cx="21971000" cy="1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500"/>
              <a:buFont typeface="Arial"/>
              <a:buNone/>
            </a:pPr>
            <a:r>
              <a:rPr b="0" i="0" lang="es-ES" sz="9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Entidades principales</a:t>
            </a:r>
            <a:endParaRPr b="0" i="0" sz="9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426266" y="3897049"/>
            <a:ext cx="8572499" cy="7876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ALUMNO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ALUMNO PROYECTO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PROYECTO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CURSO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PROFESOR CURSO</a:t>
            </a:r>
            <a:endParaRPr/>
          </a:p>
          <a:p>
            <a:pPr indent="-476250" lvl="0" marL="85725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t/>
            </a:r>
            <a:endParaRPr b="0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13671275" y="3897049"/>
            <a:ext cx="8115300" cy="4978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STAFF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PROMOCIÓN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CAMPUS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VERTICAL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3098524" y="2452288"/>
            <a:ext cx="884808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ALUMNO</a:t>
            </a:r>
            <a:endParaRPr/>
          </a:p>
        </p:txBody>
      </p:sp>
      <p:sp>
        <p:nvSpPr>
          <p:cNvPr id="107" name="Google Shape;107;p4"/>
          <p:cNvSpPr txBox="1"/>
          <p:nvPr/>
        </p:nvSpPr>
        <p:spPr>
          <a:xfrm>
            <a:off x="3394212" y="4405424"/>
            <a:ext cx="16046727" cy="7119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ID_Alumno (PK): Identificador único del alumno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ID_Curso (FK): Curso al que pertenece Nombre: Nombre completo del alumno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Email: Correo electrónico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NOTAS</a:t>
            </a:r>
            <a:endParaRPr/>
          </a:p>
        </p:txBody>
      </p:sp>
      <p:sp>
        <p:nvSpPr>
          <p:cNvPr id="113" name="Google Shape;113;p5"/>
          <p:cNvSpPr txBox="1"/>
          <p:nvPr/>
        </p:nvSpPr>
        <p:spPr>
          <a:xfrm>
            <a:off x="3394212" y="4405424"/>
            <a:ext cx="16046727" cy="360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Nota ID (PK): Identificador de la nota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ID_Alumno: Alumno evaluado (FK)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alibri"/>
              <a:buNone/>
            </a:pPr>
            <a:r>
              <a:rPr b="0" i="0" lang="es-E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WebDev...Deployment: Notas por proyecto/módulo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/>
        </p:nvSpPr>
        <p:spPr>
          <a:xfrm>
            <a:off x="3394212" y="4405424"/>
            <a:ext cx="16046727" cy="6658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b="0" i="0" lang="es-ES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ID_Alumno (PK): Alumno que realizó el proyecto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b="0" i="0" lang="es-ES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ID_Proyecto (FK): Proyecto asignado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b="0" i="0" lang="es-ES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Nota: Nota obtenida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1" i="0" sz="5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r>
              <a:t/>
            </a:r>
            <a:endParaRPr b="0" i="0" sz="5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ALUMNO-PROYECTO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CURSO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3241811" y="4397874"/>
            <a:ext cx="10076623" cy="7861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b="0" i="0" lang="es-ES" sz="4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ID_Curso (PK): Identificador del curso/cohorte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b="0" i="0" lang="es-ES" sz="4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ID_Profesor (FK): Profesor responsable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b="0" i="0" lang="es-ES" sz="4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Descripción_Curso: Nombre del curso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b="0" i="0" lang="es-ES" sz="4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ID_Campus (FK): : Campus asociado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t/>
            </a:r>
            <a:endParaRPr b="1" i="0" sz="4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13724281" y="4405424"/>
            <a:ext cx="8950188" cy="528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b="0" i="0" lang="es-ES" sz="4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ID_Promocion (FK):  Promoción asignada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b="0" i="0" lang="es-ES" sz="4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Fecha Comienzo: Fecha de inicio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b="0" i="0" lang="es-ES" sz="4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ID_Vertical (FK): Vertical del curso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STAFF (Profesores)</a:t>
            </a:r>
            <a:endParaRPr/>
          </a:p>
        </p:txBody>
      </p:sp>
      <p:sp>
        <p:nvSpPr>
          <p:cNvPr id="132" name="Google Shape;132;p8"/>
          <p:cNvSpPr txBox="1"/>
          <p:nvPr/>
        </p:nvSpPr>
        <p:spPr>
          <a:xfrm>
            <a:off x="3394212" y="4405424"/>
            <a:ext cx="16046727" cy="7537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ID_Profesor (PK): Identificador del docente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Nombre: Nombre completo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Rol: LI (Lead Instructor) o TI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Modalidad: Presencial / Online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ID_Promocion (FK): Promoción en la que enseñó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ID_Curso (FK): Curso asignado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/>
        </p:nvSpPr>
        <p:spPr>
          <a:xfrm>
            <a:off x="3098524" y="2452288"/>
            <a:ext cx="131445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b="0" i="0" lang="es-ES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PROYECTO</a:t>
            </a:r>
            <a:endParaRPr/>
          </a:p>
        </p:txBody>
      </p:sp>
      <p:sp>
        <p:nvSpPr>
          <p:cNvPr id="138" name="Google Shape;138;p9"/>
          <p:cNvSpPr txBox="1"/>
          <p:nvPr/>
        </p:nvSpPr>
        <p:spPr>
          <a:xfrm>
            <a:off x="3394212" y="4405424"/>
            <a:ext cx="16046727" cy="2172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ID_Proyecto (PK): Identificador del proyecto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s-E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ID_Vertical (FK): Vertical a la que pertenece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 F</dc:creator>
</cp:coreProperties>
</file>